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7" r:id="rId2"/>
    <p:sldId id="360" r:id="rId3"/>
    <p:sldId id="362" r:id="rId4"/>
    <p:sldId id="363" r:id="rId5"/>
    <p:sldId id="369" r:id="rId6"/>
    <p:sldId id="364" r:id="rId7"/>
    <p:sldId id="370" r:id="rId8"/>
    <p:sldId id="371" r:id="rId9"/>
    <p:sldId id="365" r:id="rId10"/>
    <p:sldId id="366" r:id="rId11"/>
    <p:sldId id="367" r:id="rId12"/>
    <p:sldId id="3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4D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ADDF-D82C-4780-9143-87E5F529D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8648" y="813816"/>
            <a:ext cx="6400800" cy="64008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B550A-AB53-4D15-A89E-6EEBB5151B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1448" y="1655064"/>
            <a:ext cx="7315200" cy="1143000"/>
          </a:xfrm>
        </p:spPr>
        <p:txBody>
          <a:bodyPr/>
          <a:lstStyle>
            <a:lvl1pPr algn="ctr"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E1EB1-91FE-4CB8-81BD-5BBBFC22C6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8648" y="3027707"/>
            <a:ext cx="6858000" cy="64008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10811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24600" y="1079500"/>
            <a:ext cx="3257550" cy="3924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337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E11DAB-71A2-44C9-B830-25E19DC58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1"/>
            <a:ext cx="6400800" cy="6858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9B5FD0-EA88-4EA1-89FF-A0346C36D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203704"/>
            <a:ext cx="6400800" cy="420624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39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E24C-B229-452F-B387-BA3429761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19" y="946653"/>
            <a:ext cx="6857999" cy="65354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CEFA7B-7934-4EAA-8C20-7D9B03B9E5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0" y="1981933"/>
            <a:ext cx="6858000" cy="423367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8221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5BBCA-FB90-42AF-995A-AA6CE87B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43"/>
          <a:stretch>
            <a:fillRect/>
          </a:stretch>
        </p:blipFill>
        <p:spPr>
          <a:xfrm>
            <a:off x="914400" y="466647"/>
            <a:ext cx="10563726" cy="6391353"/>
          </a:xfrm>
          <a:custGeom>
            <a:avLst/>
            <a:gdLst>
              <a:gd name="connsiteX0" fmla="*/ 0 w 10563726"/>
              <a:gd name="connsiteY0" fmla="*/ 0 h 6391353"/>
              <a:gd name="connsiteX1" fmla="*/ 10563726 w 10563726"/>
              <a:gd name="connsiteY1" fmla="*/ 0 h 6391353"/>
              <a:gd name="connsiteX2" fmla="*/ 10563726 w 10563726"/>
              <a:gd name="connsiteY2" fmla="*/ 6391353 h 6391353"/>
              <a:gd name="connsiteX3" fmla="*/ 0 w 10563726"/>
              <a:gd name="connsiteY3" fmla="*/ 6391353 h 639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726" h="6391353">
                <a:moveTo>
                  <a:pt x="0" y="0"/>
                </a:moveTo>
                <a:lnTo>
                  <a:pt x="10563726" y="0"/>
                </a:lnTo>
                <a:lnTo>
                  <a:pt x="10563726" y="6391353"/>
                </a:lnTo>
                <a:lnTo>
                  <a:pt x="0" y="6391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399BE-6A96-4D58-AF62-861F9AE20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1718" y="1460692"/>
            <a:ext cx="7772402" cy="685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E12991-70DA-442D-98F3-673914646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1720" y="2724912"/>
            <a:ext cx="7772401" cy="36576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F778D16-894A-4379-8B5B-DC2423451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21930" y="2240374"/>
            <a:ext cx="6148139" cy="1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7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106A418-68CC-4D3D-9032-696498842F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1"/>
            <a:ext cx="6400800" cy="6858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93C440-01C8-4E08-A98E-D76F10D08B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913064"/>
            <a:ext cx="6858001" cy="427939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15305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AA20A23-A33B-4A1B-9162-707282E5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602"/>
          <a:stretch>
            <a:fillRect/>
          </a:stretch>
        </p:blipFill>
        <p:spPr>
          <a:xfrm>
            <a:off x="1066800" y="523183"/>
            <a:ext cx="10058400" cy="6334817"/>
          </a:xfrm>
          <a:custGeom>
            <a:avLst/>
            <a:gdLst>
              <a:gd name="connsiteX0" fmla="*/ 0 w 10058400"/>
              <a:gd name="connsiteY0" fmla="*/ 0 h 6334817"/>
              <a:gd name="connsiteX1" fmla="*/ 10058400 w 10058400"/>
              <a:gd name="connsiteY1" fmla="*/ 0 h 6334817"/>
              <a:gd name="connsiteX2" fmla="*/ 10058400 w 10058400"/>
              <a:gd name="connsiteY2" fmla="*/ 6334817 h 6334817"/>
              <a:gd name="connsiteX3" fmla="*/ 0 w 10058400"/>
              <a:gd name="connsiteY3" fmla="*/ 6334817 h 633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8400" h="6334817">
                <a:moveTo>
                  <a:pt x="0" y="0"/>
                </a:moveTo>
                <a:lnTo>
                  <a:pt x="10058400" y="0"/>
                </a:lnTo>
                <a:lnTo>
                  <a:pt x="10058400" y="6334817"/>
                </a:lnTo>
                <a:lnTo>
                  <a:pt x="0" y="6334817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36F446-5EA3-48C4-AA8D-AB9850B03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1718" y="1460692"/>
            <a:ext cx="7772402" cy="68580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70600-CFB5-4805-BC68-5AE22166B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1720" y="2951305"/>
            <a:ext cx="7772400" cy="3456432"/>
          </a:xfrm>
        </p:spPr>
        <p:txBody>
          <a:bodyPr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C8060D-32CA-4A3C-9EAF-A2D3801AB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21930" y="2240374"/>
            <a:ext cx="6148139" cy="1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92641-A8C8-41F9-8E1C-7C929693C6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19" y="946653"/>
            <a:ext cx="6857999" cy="65354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CC55B6-E9DA-4B68-A0D8-957F46B465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0" y="2062956"/>
            <a:ext cx="6858000" cy="423367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139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6103AFC-AC4C-4756-AEEE-B0D669AC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880"/>
          <a:stretch>
            <a:fillRect/>
          </a:stretch>
        </p:blipFill>
        <p:spPr>
          <a:xfrm>
            <a:off x="878302" y="469222"/>
            <a:ext cx="10424160" cy="6388778"/>
          </a:xfrm>
          <a:custGeom>
            <a:avLst/>
            <a:gdLst>
              <a:gd name="connsiteX0" fmla="*/ 0 w 10424160"/>
              <a:gd name="connsiteY0" fmla="*/ 0 h 6388778"/>
              <a:gd name="connsiteX1" fmla="*/ 10424160 w 10424160"/>
              <a:gd name="connsiteY1" fmla="*/ 0 h 6388778"/>
              <a:gd name="connsiteX2" fmla="*/ 10424160 w 10424160"/>
              <a:gd name="connsiteY2" fmla="*/ 6388778 h 6388778"/>
              <a:gd name="connsiteX3" fmla="*/ 0 w 10424160"/>
              <a:gd name="connsiteY3" fmla="*/ 6388778 h 638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4160" h="6388778">
                <a:moveTo>
                  <a:pt x="0" y="0"/>
                </a:moveTo>
                <a:lnTo>
                  <a:pt x="10424160" y="0"/>
                </a:lnTo>
                <a:lnTo>
                  <a:pt x="10424160" y="6388778"/>
                </a:lnTo>
                <a:lnTo>
                  <a:pt x="0" y="6388778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604EF9-570E-48F5-BA06-DEB9EB7F7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9" y="1460692"/>
            <a:ext cx="6857999" cy="685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B30880-FB83-4FD8-B7A4-675D68A47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0" y="2438570"/>
            <a:ext cx="6858000" cy="39502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58850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1098550"/>
            <a:ext cx="4498782" cy="46609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345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75E2-26ED-4CEF-94F6-7C85D113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6653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32AB5-76E2-49F4-96EE-B419AF1F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294859"/>
            <a:ext cx="10058400" cy="372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7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pos="576">
          <p15:clr>
            <a:srgbClr val="F26B43"/>
          </p15:clr>
        </p15:guide>
        <p15:guide id="3" pos="7104">
          <p15:clr>
            <a:srgbClr val="F26B43"/>
          </p15:clr>
        </p15:guide>
        <p15:guide id="4" orient="horz" pos="3744">
          <p15:clr>
            <a:srgbClr val="F26B43"/>
          </p15:clr>
        </p15:guide>
        <p15:guide id="5" pos="2760">
          <p15:clr>
            <a:srgbClr val="F26B43"/>
          </p15:clr>
        </p15:guide>
        <p15:guide id="6" pos="4944">
          <p15:clr>
            <a:srgbClr val="F26B43"/>
          </p15:clr>
        </p15:guide>
        <p15:guide id="7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8000A-0FB0-9262-73E9-B7224C462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80"/>
            <a:ext cx="12192000" cy="68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F0C5C-A363-5616-BD7A-457C81A35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34"/>
          <a:stretch/>
        </p:blipFill>
        <p:spPr>
          <a:xfrm>
            <a:off x="0" y="0"/>
            <a:ext cx="5982122" cy="6858000"/>
          </a:xfrm>
          <a:prstGeom prst="rect">
            <a:avLst/>
          </a:prstGeom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8841" y="5165778"/>
            <a:ext cx="8058306" cy="1446550"/>
          </a:xfrm>
          <a:prstGeom prst="rect">
            <a:avLst/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US" sz="4400" i="0" dirty="0">
                <a:solidFill>
                  <a:schemeClr val="bg1"/>
                </a:solidFill>
                <a:effectLst/>
                <a:latin typeface="Gill Sans MT Condensed" panose="020B0506020104020203" pitchFamily="34" charset="0"/>
              </a:rPr>
              <a:t>Enhancing Pre-trained Image Upscaling Models through Advanced Post-Processing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4645" y="6258385"/>
            <a:ext cx="3959857" cy="461665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600" dirty="0">
                <a:solidFill>
                  <a:schemeClr val="bg1"/>
                </a:solidFill>
                <a:latin typeface="Ink Free" panose="03080402000500000000" pitchFamily="66" charset="0"/>
              </a:rPr>
              <a:t>-Srinivas Makkena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03AAD-FE44-CD00-8FD8-0A5168D4119D}"/>
              </a:ext>
            </a:extLst>
          </p:cNvPr>
          <p:cNvSpPr txBox="1"/>
          <p:nvPr/>
        </p:nvSpPr>
        <p:spPr>
          <a:xfrm>
            <a:off x="2253014" y="-16742"/>
            <a:ext cx="8058306" cy="52322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A MODEL THAT GENERATES NEW IMAGES</a:t>
            </a:r>
          </a:p>
        </p:txBody>
      </p:sp>
    </p:spTree>
    <p:extLst>
      <p:ext uri="{BB962C8B-B14F-4D97-AF65-F5344CB8AC3E}">
        <p14:creationId xmlns:p14="http://schemas.microsoft.com/office/powerpoint/2010/main" val="18644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8" y="38226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Conclusion: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BD939-C180-1E3E-1698-06569140B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89" y="1165257"/>
            <a:ext cx="1059342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Latent Diffusion Models (LDMs)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state-of-the-art performance with reduced computational costs.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Flexibility and Accessibility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cross-attention, enabling broader application in image synthesis.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 Practical Applications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Applicable in areas like creative content generation and scientific imaging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 descr="How AI Turns Random Noise into Breathtaking Images? | by Renu Khandelwal |  Medium">
            <a:extLst>
              <a:ext uri="{FF2B5EF4-FFF2-40B4-BE49-F238E27FC236}">
                <a16:creationId xmlns:a16="http://schemas.microsoft.com/office/drawing/2014/main" id="{7770996F-E259-BABA-0405-913B9330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60" y="4101153"/>
            <a:ext cx="7887916" cy="26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12983090-8E21-811B-3D5B-7A7B1C25E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982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8" y="38226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Future Work:</a:t>
            </a:r>
          </a:p>
        </p:txBody>
      </p:sp>
      <p:pic>
        <p:nvPicPr>
          <p:cNvPr id="9220" name="Picture 4" descr="High-Resolution Image Synthesis with Latent Diffusion Models | Runway  Research">
            <a:extLst>
              <a:ext uri="{FF2B5EF4-FFF2-40B4-BE49-F238E27FC236}">
                <a16:creationId xmlns:a16="http://schemas.microsoft.com/office/drawing/2014/main" id="{7D3CE21B-6D20-FC3C-11CF-C9096CE1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97" y="1429975"/>
            <a:ext cx="5386205" cy="38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903B9-066D-48F5-BCE1-9D064A8F29C5}"/>
              </a:ext>
            </a:extLst>
          </p:cNvPr>
          <p:cNvSpPr txBox="1"/>
          <p:nvPr/>
        </p:nvSpPr>
        <p:spPr>
          <a:xfrm>
            <a:off x="595819" y="1750912"/>
            <a:ext cx="6094378" cy="335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Enhancing Post-Processing Techniques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Cross-Domain Upscaling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Learning from Noisy and Low-Quality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Interactive and User-Guided Upscaling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Optimization for Real-Time Applications</a:t>
            </a:r>
            <a:endParaRPr lang="en-US" sz="2400" dirty="0">
              <a:effectLst/>
            </a:endParaRPr>
          </a:p>
        </p:txBody>
      </p:sp>
      <p:pic>
        <p:nvPicPr>
          <p:cNvPr id="7" name="Graphic 6" descr="Person with idea with solid fill">
            <a:extLst>
              <a:ext uri="{FF2B5EF4-FFF2-40B4-BE49-F238E27FC236}">
                <a16:creationId xmlns:a16="http://schemas.microsoft.com/office/drawing/2014/main" id="{BFCC0F15-C1AF-BA1F-6233-85ADD92B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842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miley Cartoon Caricature With Text On A Board Thank You Business Concept  Vector Stock Illustration - Download Image Now - iStock">
            <a:extLst>
              <a:ext uri="{FF2B5EF4-FFF2-40B4-BE49-F238E27FC236}">
                <a16:creationId xmlns:a16="http://schemas.microsoft.com/office/drawing/2014/main" id="{B8B1C764-911A-F01C-0F06-C2B8B189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18" y="1426925"/>
            <a:ext cx="9072260" cy="45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251691C-3257-00AC-AFD9-4321DEE4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18" y="2440583"/>
            <a:ext cx="2482682" cy="2508815"/>
          </a:xfrm>
          <a:prstGeom prst="rect">
            <a:avLst/>
          </a:prstGeom>
          <a:noFill/>
          <a:effectLst>
            <a:outerShdw blurRad="279400" dist="50800" dir="5400000" sx="103000" sy="103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9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8" y="38226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Paper Citation: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A329A-9465-81C1-5B2D-CF5FBE076433}"/>
              </a:ext>
            </a:extLst>
          </p:cNvPr>
          <p:cNvGrpSpPr/>
          <p:nvPr/>
        </p:nvGrpSpPr>
        <p:grpSpPr>
          <a:xfrm>
            <a:off x="1033421" y="1668862"/>
            <a:ext cx="9988020" cy="4067711"/>
            <a:chOff x="916686" y="1386763"/>
            <a:chExt cx="9988020" cy="40677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68000-B920-996C-349F-73AAB03EB0E7}"/>
                </a:ext>
              </a:extLst>
            </p:cNvPr>
            <p:cNvSpPr txBox="1"/>
            <p:nvPr/>
          </p:nvSpPr>
          <p:spPr>
            <a:xfrm>
              <a:off x="916686" y="1386763"/>
              <a:ext cx="924229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Title</a:t>
              </a:r>
              <a:r>
                <a:rPr lang="en-US" sz="2800" dirty="0"/>
                <a:t>: High-Resolution Image Synthesis with Latent 	Diffusion Models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8CBD2D-D1AA-E837-A59F-F76E2DDB816B}"/>
                </a:ext>
              </a:extLst>
            </p:cNvPr>
            <p:cNvSpPr txBox="1"/>
            <p:nvPr/>
          </p:nvSpPr>
          <p:spPr>
            <a:xfrm>
              <a:off x="916686" y="2340870"/>
              <a:ext cx="998802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Authors</a:t>
              </a:r>
              <a:r>
                <a:rPr kumimoji="0" lang="en-US" altLang="en-US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Robin Rombach, Andreas Blattmann, Dominik 	Lorenz, 	Patrick Esser, Björn Ommer</a:t>
              </a: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8EB5C169-191A-5B8D-3C81-F6CB7DAA2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86" y="4238757"/>
              <a:ext cx="924229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Publication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arXiv preprint arXiv:2112.10752v2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2022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77B7A1-F614-3D22-4E93-EBFA01B6CDBA}"/>
                </a:ext>
              </a:extLst>
            </p:cNvPr>
            <p:cNvSpPr txBox="1"/>
            <p:nvPr/>
          </p:nvSpPr>
          <p:spPr>
            <a:xfrm>
              <a:off x="916686" y="3294977"/>
              <a:ext cx="95405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Affiliation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Ludwig Maximilian University of Munich &amp; IWR, 		Heidelberg University, Germany; Runway 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CE7AA7-E4D9-FDDB-F2BB-78718881C3A2}"/>
                </a:ext>
              </a:extLst>
            </p:cNvPr>
            <p:cNvSpPr txBox="1"/>
            <p:nvPr/>
          </p:nvSpPr>
          <p:spPr>
            <a:xfrm>
              <a:off x="916686" y="4931254"/>
              <a:ext cx="6094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Cited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10322 times </a:t>
              </a:r>
              <a:endPara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0C5DCDF5-41B1-F4EB-7D0D-356CA782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0868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B68000-B920-996C-349F-73AAB03EB0E7}"/>
              </a:ext>
            </a:extLst>
          </p:cNvPr>
          <p:cNvSpPr txBox="1"/>
          <p:nvPr/>
        </p:nvSpPr>
        <p:spPr>
          <a:xfrm>
            <a:off x="916686" y="1386763"/>
            <a:ext cx="106397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Diffusion Models (LDMs) a novel approach to high-resolution image synthesis.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LDMs operate in a latent space –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Reducing computational costs.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Maintains or improves image fidelity compared to pixel-based diffusion models.</a:t>
            </a:r>
          </a:p>
          <a:p>
            <a:pPr lvl="1"/>
            <a:endParaRPr lang="en-US" sz="2800" dirty="0"/>
          </a:p>
          <a:p>
            <a:pPr lvl="1"/>
            <a:r>
              <a:rPr lang="en-US" sz="2800" b="1" dirty="0"/>
              <a:t>Motivation </a:t>
            </a:r>
            <a:r>
              <a:rPr lang="en-US" sz="2800" dirty="0"/>
              <a:t>:  High-resolution image synthesis by making it more computationally accessible, without sacrificing quality.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8" y="38226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Introduction:</a:t>
            </a:r>
          </a:p>
        </p:txBody>
      </p:sp>
      <p:pic>
        <p:nvPicPr>
          <p:cNvPr id="3" name="Graphic 2" descr="Newspaper with solid fill">
            <a:extLst>
              <a:ext uri="{FF2B5EF4-FFF2-40B4-BE49-F238E27FC236}">
                <a16:creationId xmlns:a16="http://schemas.microsoft.com/office/drawing/2014/main" id="{8746CF18-DE8B-1D0F-79D9-653C82960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565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B68000-B920-996C-349F-73AAB03EB0E7}"/>
              </a:ext>
            </a:extLst>
          </p:cNvPr>
          <p:cNvSpPr txBox="1"/>
          <p:nvPr/>
        </p:nvSpPr>
        <p:spPr>
          <a:xfrm>
            <a:off x="916685" y="1386763"/>
            <a:ext cx="1006584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Generative Adversarial Networks (GANs)</a:t>
            </a:r>
            <a:r>
              <a:rPr lang="en-US" sz="28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Widely used for image synthesis with high perceptual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 extensive training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7" y="382262"/>
            <a:ext cx="6926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Related Works - Generative Models: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52571-A916-4211-4B9E-E3212F1E2EFE}"/>
              </a:ext>
            </a:extLst>
          </p:cNvPr>
          <p:cNvSpPr txBox="1"/>
          <p:nvPr/>
        </p:nvSpPr>
        <p:spPr>
          <a:xfrm>
            <a:off x="916685" y="4388897"/>
            <a:ext cx="100563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Autoregressive Models</a:t>
            </a:r>
            <a:r>
              <a:rPr lang="en-US" sz="28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Autoregressive models excel in density estimation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to low-resolution images due to computational complexity and sequential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3E5C-739B-7030-488E-7CA14E649BD6}"/>
              </a:ext>
            </a:extLst>
          </p:cNvPr>
          <p:cNvSpPr txBox="1"/>
          <p:nvPr/>
        </p:nvSpPr>
        <p:spPr>
          <a:xfrm>
            <a:off x="926193" y="2974018"/>
            <a:ext cx="100563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Variational Autoencoders (VAEs)</a:t>
            </a:r>
            <a:r>
              <a:rPr lang="en-US" sz="2800" dirty="0"/>
              <a:t>: </a:t>
            </a:r>
          </a:p>
          <a:p>
            <a:r>
              <a:rPr lang="en-US" sz="2800" dirty="0"/>
              <a:t>	</a:t>
            </a:r>
            <a:r>
              <a:rPr lang="en-US" sz="2400" dirty="0"/>
              <a:t>Focus on density estimation. produce lower-quality images compared to GANs.</a:t>
            </a:r>
          </a:p>
        </p:txBody>
      </p:sp>
      <p:pic>
        <p:nvPicPr>
          <p:cNvPr id="14" name="Graphic 13" descr="Connections with solid fill">
            <a:extLst>
              <a:ext uri="{FF2B5EF4-FFF2-40B4-BE49-F238E27FC236}">
                <a16:creationId xmlns:a16="http://schemas.microsoft.com/office/drawing/2014/main" id="{5C9ED203-B1AD-E4F4-1418-F8CF3D5A5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2526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7" y="382262"/>
            <a:ext cx="6926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Related Works - Generative Models: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D5755E-8A81-3928-90FA-EB5067CD76D7}"/>
              </a:ext>
            </a:extLst>
          </p:cNvPr>
          <p:cNvGrpSpPr/>
          <p:nvPr/>
        </p:nvGrpSpPr>
        <p:grpSpPr>
          <a:xfrm>
            <a:off x="916685" y="1386763"/>
            <a:ext cx="10581408" cy="2781151"/>
            <a:chOff x="916685" y="1386763"/>
            <a:chExt cx="10581408" cy="2781151"/>
          </a:xfrm>
          <a:noFill/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68000-B920-996C-349F-73AAB03EB0E7}"/>
                </a:ext>
              </a:extLst>
            </p:cNvPr>
            <p:cNvSpPr txBox="1"/>
            <p:nvPr/>
          </p:nvSpPr>
          <p:spPr>
            <a:xfrm>
              <a:off x="916686" y="1386763"/>
              <a:ext cx="10454948" cy="126188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Diffusion Probabilistic Models (DMs)</a:t>
              </a:r>
              <a:r>
                <a:rPr lang="en-US" sz="2800" dirty="0"/>
                <a:t>: </a:t>
              </a:r>
            </a:p>
            <a:p>
              <a:r>
                <a:rPr lang="en-US" sz="2400" dirty="0"/>
                <a:t>	Operate by gradually denoising a normally distributed variable, with UNet architectures.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F3E5C-739B-7030-488E-7CA14E649BD6}"/>
                </a:ext>
              </a:extLst>
            </p:cNvPr>
            <p:cNvSpPr txBox="1"/>
            <p:nvPr/>
          </p:nvSpPr>
          <p:spPr>
            <a:xfrm>
              <a:off x="916685" y="2906030"/>
              <a:ext cx="10581408" cy="126188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Pixel-Based DMs</a:t>
              </a:r>
              <a:r>
                <a:rPr lang="en-US" sz="2800" dirty="0"/>
                <a:t>: </a:t>
              </a:r>
            </a:p>
            <a:p>
              <a:r>
                <a:rPr lang="en-US" sz="2400" dirty="0"/>
                <a:t>	Require substantial computational resources. time-consuming, expensive, hundreds of GPU days.</a:t>
              </a:r>
            </a:p>
          </p:txBody>
        </p:sp>
      </p:grpSp>
      <p:pic>
        <p:nvPicPr>
          <p:cNvPr id="3" name="Graphic 2" descr="Connections with solid fill">
            <a:extLst>
              <a:ext uri="{FF2B5EF4-FFF2-40B4-BE49-F238E27FC236}">
                <a16:creationId xmlns:a16="http://schemas.microsoft.com/office/drawing/2014/main" id="{059DE70C-A67B-B047-24E4-96774B87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2526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7" y="382262"/>
            <a:ext cx="7461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Methodology - Latent Diffusion Models: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8DAEC2E-9486-DAC9-8AD5-CCD531BF1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53" y="1609173"/>
            <a:ext cx="11449894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Latent Space Representation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Autoencoder compresses image data into a lower-dimensional latent space perceptually equivalent to original image space.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Diffusion Process in Latent Space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Diffusion process applied in latent space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Cross-Attention Mechanism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conditioning on inputs (text, bounding boxes, semantic maps).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high-resolution image generation with feature-specific guidance.</a:t>
            </a:r>
          </a:p>
        </p:txBody>
      </p:sp>
      <p:pic>
        <p:nvPicPr>
          <p:cNvPr id="14" name="Graphic 13" descr="Puzzle pieces with solid fill">
            <a:extLst>
              <a:ext uri="{FF2B5EF4-FFF2-40B4-BE49-F238E27FC236}">
                <a16:creationId xmlns:a16="http://schemas.microsoft.com/office/drawing/2014/main" id="{6DDE3886-1149-A225-D4E4-F4BE276F3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379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7" y="382262"/>
            <a:ext cx="103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Methodology - Perceptual Compression &amp; Sampling: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CBADE0-8B3F-94D6-D9A9-54A326D5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57" y="1822628"/>
            <a:ext cx="11235886" cy="353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Perceptual Compression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utoencoder trained using combination of perceptual and adversarial losses.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Sampling Efficiency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number of steps during sampling process compared to pixel-based diffusion.</a:t>
            </a:r>
          </a:p>
        </p:txBody>
      </p:sp>
      <p:pic>
        <p:nvPicPr>
          <p:cNvPr id="6" name="Graphic 5" descr="Puzzle pieces with solid fill">
            <a:extLst>
              <a:ext uri="{FF2B5EF4-FFF2-40B4-BE49-F238E27FC236}">
                <a16:creationId xmlns:a16="http://schemas.microsoft.com/office/drawing/2014/main" id="{924275F8-A012-0D8D-B36B-FA6CDD74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379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99D3AB66-113D-1819-3F9D-80DF4C4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2" y="890940"/>
            <a:ext cx="11919913" cy="596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7" y="382262"/>
            <a:ext cx="9115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Methodology :</a:t>
            </a:r>
          </a:p>
        </p:txBody>
      </p:sp>
      <p:pic>
        <p:nvPicPr>
          <p:cNvPr id="15362" name="Picture 2" descr="papers - Understanding the functionality of the switch in the latent  diffusion models: Does conditioning information pass to both cross attention  and $z_{T}$? - Artificial Intelligence Stack Exchange">
            <a:extLst>
              <a:ext uri="{FF2B5EF4-FFF2-40B4-BE49-F238E27FC236}">
                <a16:creationId xmlns:a16="http://schemas.microsoft.com/office/drawing/2014/main" id="{3340486E-D4CE-F9DD-99C3-F9C1DD19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2" y="1184804"/>
            <a:ext cx="10139835" cy="50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zzle pieces with solid fill">
            <a:extLst>
              <a:ext uri="{FF2B5EF4-FFF2-40B4-BE49-F238E27FC236}">
                <a16:creationId xmlns:a16="http://schemas.microsoft.com/office/drawing/2014/main" id="{315DBDB0-87DF-3AAB-0979-18D6B7FF0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7379" y="217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4D734-E958-7E0A-05AF-CF4126BE1456}"/>
              </a:ext>
            </a:extLst>
          </p:cNvPr>
          <p:cNvSpPr txBox="1"/>
          <p:nvPr/>
        </p:nvSpPr>
        <p:spPr>
          <a:xfrm>
            <a:off x="349758" y="38226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Results:</a:t>
            </a:r>
          </a:p>
        </p:txBody>
      </p:sp>
      <p:pic>
        <p:nvPicPr>
          <p:cNvPr id="1030" name="Picture 6" descr="b14333c0-02f1-11ef-befb-579270399cb8.webp [webp-to-gif output image]">
            <a:extLst>
              <a:ext uri="{FF2B5EF4-FFF2-40B4-BE49-F238E27FC236}">
                <a16:creationId xmlns:a16="http://schemas.microsoft.com/office/drawing/2014/main" id="{D7DABA40-81B3-DFA7-F5F6-AC99E907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75" y="3789558"/>
            <a:ext cx="5747766" cy="28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EE2C6-2CFB-9920-62CD-BD3722F4C8F9}"/>
              </a:ext>
            </a:extLst>
          </p:cNvPr>
          <p:cNvSpPr txBox="1"/>
          <p:nvPr/>
        </p:nvSpPr>
        <p:spPr>
          <a:xfrm>
            <a:off x="537451" y="1444717"/>
            <a:ext cx="5386205" cy="335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Image Generation with Latent Diffusion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Conditional Latent Diffusion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Super-Resolution with Latent Diffusion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Inpainting with Latent Diffusion</a:t>
            </a:r>
          </a:p>
        </p:txBody>
      </p:sp>
      <p:pic>
        <p:nvPicPr>
          <p:cNvPr id="9218" name="Picture 2" descr="Runway Research | High-Resolution Image Synthesis with Latent Diffusion  Models">
            <a:extLst>
              <a:ext uri="{FF2B5EF4-FFF2-40B4-BE49-F238E27FC236}">
                <a16:creationId xmlns:a16="http://schemas.microsoft.com/office/drawing/2014/main" id="{C22E7C39-2EBD-D92B-F660-A2318440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45" y="382262"/>
            <a:ext cx="5865025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8173"/>
      </p:ext>
    </p:extLst>
  </p:cSld>
  <p:clrMapOvr>
    <a:masterClrMapping/>
  </p:clrMapOvr>
</p:sld>
</file>

<file path=ppt/theme/theme1.xml><?xml version="1.0" encoding="utf-8"?>
<a:theme xmlns:a="http://schemas.openxmlformats.org/drawingml/2006/main" name="Open house presentation">
  <a:themeElements>
    <a:clrScheme name="back to school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30">
      <a:majorFont>
        <a:latin typeface="Kristen ITC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 house presentation</Template>
  <TotalTime>2908</TotalTime>
  <Words>429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Comic Sans MS</vt:lpstr>
      <vt:lpstr>Courier New</vt:lpstr>
      <vt:lpstr>Gill Sans MT Condensed</vt:lpstr>
      <vt:lpstr>Ink Free</vt:lpstr>
      <vt:lpstr>Kristen ITC</vt:lpstr>
      <vt:lpstr>Quire Sans</vt:lpstr>
      <vt:lpstr>Open house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Spesifik Design</dc:creator>
  <cp:lastModifiedBy>Srinivas Makkena</cp:lastModifiedBy>
  <cp:revision>60</cp:revision>
  <dcterms:created xsi:type="dcterms:W3CDTF">2018-12-07T07:31:53Z</dcterms:created>
  <dcterms:modified xsi:type="dcterms:W3CDTF">2024-09-09T15:36:10Z</dcterms:modified>
</cp:coreProperties>
</file>